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7775575" cy="1090771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4E00"/>
    <a:srgbClr val="FFFFE1"/>
    <a:srgbClr val="FFFFCC"/>
    <a:srgbClr val="663300"/>
    <a:srgbClr val="996633"/>
    <a:srgbClr val="EB6D9A"/>
    <a:srgbClr val="6FBA2C"/>
    <a:srgbClr val="00B9EF"/>
    <a:srgbClr val="FF9933"/>
    <a:srgbClr val="FFF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9507" autoAdjust="0"/>
  </p:normalViewPr>
  <p:slideViewPr>
    <p:cSldViewPr snapToGrid="0">
      <p:cViewPr varScale="1">
        <p:scale>
          <a:sx n="54" d="100"/>
          <a:sy n="54" d="100"/>
        </p:scale>
        <p:origin x="2453" y="9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151" cy="496106"/>
          </a:xfrm>
          <a:prstGeom prst="rect">
            <a:avLst/>
          </a:prstGeom>
        </p:spPr>
        <p:txBody>
          <a:bodyPr vert="horz" lIns="86028" tIns="43015" rIns="86028" bIns="43015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054" y="0"/>
            <a:ext cx="2946151" cy="496106"/>
          </a:xfrm>
          <a:prstGeom prst="rect">
            <a:avLst/>
          </a:prstGeom>
        </p:spPr>
        <p:txBody>
          <a:bodyPr vert="horz" lIns="86028" tIns="43015" rIns="86028" bIns="43015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2022/3/26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29029"/>
            <a:ext cx="2946151" cy="496105"/>
          </a:xfrm>
          <a:prstGeom prst="rect">
            <a:avLst/>
          </a:prstGeom>
        </p:spPr>
        <p:txBody>
          <a:bodyPr vert="horz" lIns="86028" tIns="43015" rIns="86028" bIns="43015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054" y="9429029"/>
            <a:ext cx="2946151" cy="496105"/>
          </a:xfrm>
          <a:prstGeom prst="rect">
            <a:avLst/>
          </a:prstGeom>
        </p:spPr>
        <p:txBody>
          <a:bodyPr vert="horz" lIns="86028" tIns="43015" rIns="86028" bIns="43015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805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805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2022/3/26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3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28587"/>
            <a:ext cx="2945659" cy="498054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9" y="9428587"/>
            <a:ext cx="2945659" cy="498054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akacommunity.jp/hirano-center/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7775575" cy="109077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950" y="107950"/>
            <a:ext cx="7559675" cy="10691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9388" y="179388"/>
            <a:ext cx="7416800" cy="105489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25413" y="7237413"/>
            <a:ext cx="7542212" cy="2222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93675" y="10188575"/>
            <a:ext cx="7345363" cy="3333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-22225" y="4989513"/>
            <a:ext cx="7777163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ubRRectCallout"/>
          <p:cNvSpPr>
            <a:spLocks noEditPoints="1" noChangeArrowheads="1"/>
          </p:cNvSpPr>
          <p:nvPr/>
        </p:nvSpPr>
        <p:spPr bwMode="auto">
          <a:xfrm>
            <a:off x="1895475" y="2957513"/>
            <a:ext cx="3983038" cy="1903412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POINT1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テンプレートのサイズは黒の枠</a:t>
            </a:r>
            <a:endParaRPr lang="en-US" altLang="ja-JP" sz="1800" b="1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(303</a:t>
            </a:r>
            <a:r>
              <a:rPr lang="ja-JP" altLang="en-US" sz="18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㎜</a:t>
            </a:r>
            <a:r>
              <a:rPr lang="en-US" altLang="ja-JP" sz="18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×216</a:t>
            </a:r>
            <a:r>
              <a:rPr lang="ja-JP" altLang="en-US" sz="18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㎜）で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作成しています。</a:t>
            </a:r>
          </a:p>
        </p:txBody>
      </p:sp>
      <p:sp>
        <p:nvSpPr>
          <p:cNvPr id="23" name="PubRRectCallout"/>
          <p:cNvSpPr>
            <a:spLocks noEditPoints="1" noChangeArrowheads="1"/>
          </p:cNvSpPr>
          <p:nvPr/>
        </p:nvSpPr>
        <p:spPr bwMode="auto">
          <a:xfrm>
            <a:off x="1895475" y="5210175"/>
            <a:ext cx="3983038" cy="1901825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FF0000"/>
            </a:outerShdw>
          </a:effectLst>
        </p:spPr>
        <p:txBody>
          <a:bodyPr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POINT2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endParaRPr lang="en-US" altLang="ja-JP" sz="14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印刷物の仕上がりサイズは赤の枠</a:t>
            </a:r>
            <a:r>
              <a:rPr lang="en-US" altLang="ja-JP" sz="1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(297</a:t>
            </a:r>
            <a:r>
              <a:rPr lang="ja-JP" altLang="en-US" sz="1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㎜</a:t>
            </a:r>
            <a:r>
              <a:rPr lang="en-US" altLang="ja-JP" sz="1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×210</a:t>
            </a:r>
            <a:r>
              <a:rPr lang="ja-JP" altLang="en-US" sz="1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㎜）で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作成しています。</a:t>
            </a:r>
          </a:p>
        </p:txBody>
      </p:sp>
      <p:sp>
        <p:nvSpPr>
          <p:cNvPr id="24" name="PubRRectCallout"/>
          <p:cNvSpPr>
            <a:spLocks noEditPoints="1" noChangeArrowheads="1"/>
          </p:cNvSpPr>
          <p:nvPr/>
        </p:nvSpPr>
        <p:spPr bwMode="auto">
          <a:xfrm>
            <a:off x="1895475" y="7597775"/>
            <a:ext cx="3983038" cy="2392363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0070C0"/>
            </a:outerShdw>
          </a:effectLst>
        </p:spPr>
        <p:txBody>
          <a:bodyPr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POINT</a:t>
            </a:r>
            <a:r>
              <a:rPr lang="ja-JP" altLang="en-US" sz="20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３</a:t>
            </a:r>
            <a:endParaRPr lang="en-US" altLang="ja-JP" sz="2000" b="1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endParaRPr lang="en-US" altLang="ja-JP" sz="1400" b="1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文字・イラスト・写真の絵柄等、</a:t>
            </a:r>
            <a:endParaRPr lang="en-US" altLang="ja-JP" sz="1800" b="1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仕上がりで切れてはいけない部分は</a:t>
            </a:r>
            <a:endParaRPr lang="en-US" altLang="ja-JP" sz="1800" b="1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青の枠（</a:t>
            </a:r>
            <a:r>
              <a:rPr lang="en-US" altLang="ja-JP" sz="18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293</a:t>
            </a:r>
            <a:r>
              <a:rPr lang="ja-JP" altLang="en-US" sz="18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㎜</a:t>
            </a:r>
            <a:r>
              <a:rPr lang="en-US" altLang="ja-JP" sz="18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×206</a:t>
            </a:r>
            <a:r>
              <a:rPr lang="ja-JP" altLang="en-US" sz="18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㎜）の中に収めてください。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57250" y="1004888"/>
            <a:ext cx="6096000" cy="11731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このテンプレートは</a:t>
            </a:r>
            <a:r>
              <a:rPr lang="en-US" altLang="ja-JP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A4</a:t>
            </a:r>
            <a:r>
              <a:rPr lang="ja-JP" altLang="en-US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サイズ</a:t>
            </a:r>
            <a:r>
              <a:rPr lang="en-US" altLang="ja-JP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(297</a:t>
            </a:r>
            <a:r>
              <a:rPr lang="ja-JP" altLang="en-US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㎜</a:t>
            </a:r>
            <a:r>
              <a:rPr lang="en-US" altLang="ja-JP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×210</a:t>
            </a:r>
            <a:r>
              <a:rPr lang="ja-JP" altLang="en-US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㎜）の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印刷物を作る為のテンプレートです。</a:t>
            </a:r>
          </a:p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404040"/>
                </a:solidFill>
                <a:latin typeface="HG丸ｺﾞｼｯｸM-PRO" pitchFamily="50" charset="-128"/>
                <a:ea typeface="HG丸ｺﾞｼｯｸM-PRO" pitchFamily="50" charset="-128"/>
              </a:rPr>
              <a:t>ご利用にあたっては「ご利用ガイド」をお読みください。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85625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-242888"/>
            <a:ext cx="7776000" cy="111506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3963" y="128964"/>
            <a:ext cx="5230379" cy="25560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33" y="4636516"/>
            <a:ext cx="789138" cy="65474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8" y="0"/>
            <a:ext cx="641873" cy="128109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74" y="654997"/>
            <a:ext cx="550522" cy="58938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808333" y="1407012"/>
            <a:ext cx="5416398" cy="7625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kumimoji="1" lang="ja-JP" altLang="en-US" sz="42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ぜひピアノ発表会を</a:t>
            </a:r>
            <a:endParaRPr kumimoji="1" lang="en-US" altLang="ja-JP" sz="42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42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平野区民センターで！</a:t>
            </a:r>
            <a:endParaRPr kumimoji="1" lang="en-US" altLang="ja-JP" sz="42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平野区民センターには</a:t>
            </a:r>
            <a:endParaRPr kumimoji="1" lang="en-US" altLang="ja-JP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ピアノ発表会に最適な</a:t>
            </a:r>
            <a:endParaRPr kumimoji="1" lang="en-US" altLang="ja-JP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ホールがあります。</a:t>
            </a:r>
            <a:endParaRPr kumimoji="1" lang="en-US" altLang="ja-JP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施設見学はお気軽に</a:t>
            </a:r>
            <a:endParaRPr kumimoji="1" lang="en-US" altLang="ja-JP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お問い合わせください。</a:t>
            </a:r>
            <a:endParaRPr lang="en-US" altLang="ja-JP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利用例</a:t>
            </a:r>
            <a:r>
              <a:rPr kumimoji="1"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‥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ピアノ発表会　公演スケジュール</a:t>
            </a:r>
            <a:endParaRPr kumimoji="1"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開場</a:t>
            </a:r>
            <a:r>
              <a:rPr kumimoji="1"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13:30/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開演</a:t>
            </a:r>
            <a:r>
              <a:rPr kumimoji="1"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14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kumimoji="1"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00/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終演</a:t>
            </a:r>
            <a:r>
              <a:rPr kumimoji="1"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16:30</a:t>
            </a:r>
          </a:p>
          <a:p>
            <a:pPr>
              <a:lnSpc>
                <a:spcPts val="5500"/>
              </a:lnSpc>
            </a:pP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料金→ホール、控室</a:t>
            </a:r>
            <a:r>
              <a:rPr kumimoji="1"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(2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室</a:t>
            </a:r>
            <a:r>
              <a:rPr kumimoji="1"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)18200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円</a:t>
            </a:r>
            <a:endParaRPr kumimoji="1"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ピアノ、マイク</a:t>
            </a:r>
            <a:r>
              <a:rPr kumimoji="1" lang="ja-JP" altLang="en-US" sz="200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、ライト、</a:t>
            </a:r>
            <a:r>
              <a:rPr kumimoji="1" lang="en-US" altLang="ja-JP" sz="2000">
                <a:latin typeface="ＭＳ Ｐ明朝" panose="02020600040205080304" pitchFamily="18" charset="-128"/>
                <a:ea typeface="ＭＳ Ｐ明朝" panose="02020600040205080304" pitchFamily="18" charset="-128"/>
              </a:rPr>
              <a:t>14500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円→計</a:t>
            </a:r>
            <a:r>
              <a:rPr kumimoji="1"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32700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円</a:t>
            </a:r>
            <a:endParaRPr kumimoji="1"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55" y="9261475"/>
            <a:ext cx="4967241" cy="1292225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854795" y="9489568"/>
            <a:ext cx="4967242" cy="1438855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tabLst>
                <a:tab pos="1619250" algn="l"/>
              </a:tabLst>
            </a:pPr>
            <a:r>
              <a:rPr lang="ja-JP" altLang="en-US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〒</a:t>
            </a:r>
            <a:r>
              <a:rPr lang="en-US" altLang="ja-JP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558-0041</a:t>
            </a:r>
            <a:r>
              <a:rPr lang="ja-JP" altLang="en-US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大阪市平野区長吉出戸</a:t>
            </a:r>
            <a:r>
              <a:rPr lang="en-US" altLang="ja-JP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lang="ja-JP" altLang="en-US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丁目</a:t>
            </a:r>
            <a:r>
              <a:rPr lang="en-US" altLang="ja-JP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番</a:t>
            </a:r>
            <a:r>
              <a:rPr lang="en-US" altLang="ja-JP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58</a:t>
            </a:r>
            <a:r>
              <a:rPr lang="ja-JP" altLang="en-US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endParaRPr lang="en-US" altLang="ja-JP" sz="15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tabLst>
                <a:tab pos="1619250" algn="l"/>
              </a:tabLst>
            </a:pPr>
            <a:r>
              <a:rPr lang="ja-JP" altLang="en-US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一般財団法人大阪市コミュ二ティ協会平野区支部協議会</a:t>
            </a:r>
            <a:endParaRPr lang="en-US" altLang="ja-JP" sz="15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tabLst>
                <a:tab pos="1619250" algn="l"/>
              </a:tabLst>
            </a:pPr>
            <a:r>
              <a:rPr lang="ja-JP" altLang="en-US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コミュニティプラザ平野</a:t>
            </a:r>
            <a:r>
              <a:rPr lang="en-US" altLang="ja-JP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大阪市立平野区民センター</a:t>
            </a:r>
            <a:r>
              <a:rPr lang="en-US" altLang="ja-JP" sz="15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  <a:p>
            <a:pPr>
              <a:spcBef>
                <a:spcPts val="500"/>
              </a:spcBef>
              <a:tabLst>
                <a:tab pos="1619250" algn="l"/>
              </a:tabLst>
            </a:pPr>
            <a:r>
              <a:rPr lang="en-US" altLang="ja-JP" sz="2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TEL: 06-6704-1200</a:t>
            </a:r>
          </a:p>
          <a:p>
            <a:pPr>
              <a:lnSpc>
                <a:spcPts val="1400"/>
              </a:lnSpc>
              <a:tabLst>
                <a:tab pos="1619250" algn="l"/>
              </a:tabLst>
            </a:pP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URL: 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http://www.osakacommunit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ｙ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ja-JP" sz="1400" dirty="0" err="1">
                <a:latin typeface="ＭＳ Ｐ明朝" panose="02020600040205080304" pitchFamily="18" charset="-128"/>
                <a:ea typeface="ＭＳ Ｐ明朝" panose="02020600040205080304" pitchFamily="18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ja-JP" sz="1400" dirty="0" err="1">
                <a:latin typeface="ＭＳ Ｐ明朝" panose="02020600040205080304" pitchFamily="18" charset="-128"/>
                <a:ea typeface="ＭＳ Ｐ明朝" panose="02020600040205080304" pitchFamily="18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hirano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-center/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400"/>
              </a:lnSpc>
              <a:tabLst>
                <a:tab pos="1619250" algn="l"/>
              </a:tabLst>
            </a:pP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⇐こちらの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QR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コードを読み取りください。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6151" y="4332775"/>
            <a:ext cx="4645312" cy="15203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5" y="8998503"/>
            <a:ext cx="4417015" cy="1821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65" y="6362608"/>
            <a:ext cx="4466345" cy="18422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BF4AC9A-BE0C-40E9-89BC-EC07FCC62D11}"/>
              </a:ext>
            </a:extLst>
          </p:cNvPr>
          <p:cNvSpPr/>
          <p:nvPr/>
        </p:nvSpPr>
        <p:spPr>
          <a:xfrm>
            <a:off x="4214813" y="1000125"/>
            <a:ext cx="914400" cy="9144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392E97-FB05-4C11-9EC3-AC019D0E1474}"/>
              </a:ext>
            </a:extLst>
          </p:cNvPr>
          <p:cNvSpPr/>
          <p:nvPr/>
        </p:nvSpPr>
        <p:spPr>
          <a:xfrm>
            <a:off x="4643012" y="742224"/>
            <a:ext cx="2465433" cy="9144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01831B0-7EA8-42B3-B435-5D0C04194D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16" y="-71224"/>
            <a:ext cx="3338633" cy="1397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6F64C91-C6AB-4C68-BFE7-B54C25B1F9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1" y="8928826"/>
            <a:ext cx="1900237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ts val="5500"/>
          </a:lnSpc>
          <a:defRPr sz="5400" dirty="0">
            <a:latin typeface="ＭＳ Ｐ明朝" panose="02020600040205080304" pitchFamily="18" charset="-128"/>
            <a:ea typeface="ＭＳ Ｐ明朝" panose="02020600040205080304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</Words>
  <Application>Microsoft Office PowerPoint</Application>
  <PresentationFormat>ユーザー設定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HGP創英角ｺﾞｼｯｸUB</vt:lpstr>
      <vt:lpstr>HG丸ｺﾞｼｯｸM-PRO</vt:lpstr>
      <vt:lpstr>ＭＳ Ｐ明朝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2016-11-23T00:45:43Z</dcterms:created>
  <dcterms:modified xsi:type="dcterms:W3CDTF">2022-03-26T05:44:45Z</dcterms:modified>
</cp:coreProperties>
</file>